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7" r:id="rId2"/>
    <p:sldId id="361" r:id="rId3"/>
    <p:sldId id="292" r:id="rId4"/>
    <p:sldId id="305" r:id="rId5"/>
    <p:sldId id="259" r:id="rId6"/>
    <p:sldId id="293" r:id="rId7"/>
    <p:sldId id="322" r:id="rId8"/>
    <p:sldId id="306" r:id="rId9"/>
    <p:sldId id="313" r:id="rId10"/>
    <p:sldId id="323" r:id="rId11"/>
    <p:sldId id="333" r:id="rId12"/>
    <p:sldId id="356" r:id="rId13"/>
    <p:sldId id="312" r:id="rId14"/>
    <p:sldId id="328" r:id="rId15"/>
    <p:sldId id="329" r:id="rId16"/>
    <p:sldId id="325" r:id="rId17"/>
    <p:sldId id="318" r:id="rId18"/>
    <p:sldId id="319" r:id="rId19"/>
    <p:sldId id="320" r:id="rId20"/>
    <p:sldId id="332" r:id="rId21"/>
    <p:sldId id="295" r:id="rId22"/>
    <p:sldId id="338" r:id="rId23"/>
    <p:sldId id="337" r:id="rId24"/>
    <p:sldId id="344" r:id="rId25"/>
    <p:sldId id="339" r:id="rId26"/>
    <p:sldId id="340" r:id="rId27"/>
    <p:sldId id="346" r:id="rId28"/>
    <p:sldId id="347" r:id="rId29"/>
    <p:sldId id="348" r:id="rId30"/>
    <p:sldId id="342" r:id="rId31"/>
    <p:sldId id="341" r:id="rId32"/>
    <p:sldId id="330" r:id="rId33"/>
    <p:sldId id="351" r:id="rId34"/>
    <p:sldId id="331" r:id="rId35"/>
    <p:sldId id="297" r:id="rId36"/>
    <p:sldId id="324" r:id="rId37"/>
    <p:sldId id="301" r:id="rId38"/>
    <p:sldId id="302" r:id="rId39"/>
    <p:sldId id="303" r:id="rId40"/>
    <p:sldId id="300" r:id="rId41"/>
    <p:sldId id="258" r:id="rId42"/>
    <p:sldId id="362" r:id="rId43"/>
    <p:sldId id="365" r:id="rId44"/>
    <p:sldId id="357" r:id="rId45"/>
    <p:sldId id="366" r:id="rId46"/>
    <p:sldId id="363" r:id="rId47"/>
    <p:sldId id="367" r:id="rId48"/>
    <p:sldId id="354" r:id="rId49"/>
    <p:sldId id="335" r:id="rId50"/>
    <p:sldId id="33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17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A99C5-CFC6-407E-88AE-BF2835C40E4F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734FB-D547-4A01-B805-17655356A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1748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734FB-D547-4A01-B805-17655356AB4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7823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4,000 Russians, up from 2,000.  34 fixed-wing aircraft and 16 helicopters – 3 forward helicopter gunship bases.  Some artillery.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734FB-D547-4A01-B805-17655356AB4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2957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be having logistics problems with spares and experience in operations.  Su-30 air to air fighters. US 5,718 strikes – little effect.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734FB-D547-4A01-B805-17655356AB4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9588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400 troops from Sudan arrived 9 Nov 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734FB-D547-4A01-B805-17655356AB4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6267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Daniel Pipes, </a:t>
            </a:r>
            <a:r>
              <a:rPr lang="en-US" smtClean="0"/>
              <a:t>The Washington </a:t>
            </a:r>
            <a:r>
              <a:rPr lang="en-US" dirty="0" smtClean="0"/>
              <a:t>Times 5 August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8AE2B3-878E-4813-8869-1BB8787EC22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3960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8AE2B3-878E-4813-8869-1BB8787EC22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0966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734FB-D547-4A01-B805-17655356AB4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3958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734FB-D547-4A01-B805-17655356AB4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729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Plus Lebanon and South Sudan</a:t>
            </a:r>
            <a:r>
              <a:rPr lang="en-US" baseline="0" dirty="0" smtClean="0"/>
              <a:t> on the brink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734FB-D547-4A01-B805-17655356AB4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183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Plus Russia and the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734FB-D547-4A01-B805-17655356AB4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175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Constantinople seized 1453  Second Jihad stopped in Vienna 11 Sep 1683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8AE2B3-878E-4813-8869-1BB8787EC22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401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dozen or so sub-wars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734FB-D547-4A01-B805-17655356AB4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48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Ali married Fatima (? Beginning of inbreeding)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9B5559-7A57-4286-9F5F-765D4C497597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572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B2955E-3C01-4CCD-8231-4345F86CDE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3009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Signed 8 May 1916  Mark Sykes and Fran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dirty="0" smtClean="0"/>
              <a:t>ois Georges-Picot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8AE2B3-878E-4813-8869-1BB8787EC22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2527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Abu </a:t>
            </a:r>
            <a:r>
              <a:rPr lang="en-US" dirty="0" err="1" smtClean="0"/>
              <a:t>Bakr</a:t>
            </a:r>
            <a:r>
              <a:rPr lang="en-US" baseline="0" dirty="0" smtClean="0"/>
              <a:t> al-</a:t>
            </a:r>
            <a:r>
              <a:rPr lang="en-US" baseline="0" dirty="0" err="1" smtClean="0"/>
              <a:t>Saliq</a:t>
            </a:r>
            <a:r>
              <a:rPr lang="en-US" baseline="0" dirty="0" smtClean="0"/>
              <a:t>, first caliph.  Also uses names al-</a:t>
            </a:r>
            <a:r>
              <a:rPr lang="en-US" baseline="0" dirty="0" err="1" smtClean="0"/>
              <a:t>Quarayshi</a:t>
            </a:r>
            <a:r>
              <a:rPr lang="en-US" baseline="0" dirty="0" smtClean="0"/>
              <a:t>, and al-</a:t>
            </a:r>
            <a:r>
              <a:rPr lang="en-US" baseline="0" dirty="0" err="1" smtClean="0"/>
              <a:t>Husseini</a:t>
            </a:r>
            <a:r>
              <a:rPr lang="en-US" baseline="0" dirty="0" smtClean="0"/>
              <a:t> to create ties with Quraysh tribe and Muhammad’s family.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8AE2B3-878E-4813-8869-1BB8787EC22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243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874C2-99E8-4770-A177-BB37D82F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641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59874C2-99E8-4770-A177-BB37D82F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543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jihadwatch.org/wp-content/uploads/2014/06/Abu-Bakr-al-Baghdadi.jpg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lhayatmedia.files.wordpress.com/2014/08/logo_colored_s2.pn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newslines.org/isis/expands-magazine/attachment/dabiq-cover-1-150x212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washingtonpost.com/world/foreign-fighters-flow-to-syria/2015/01/27/7fa56b70-a631-11e4-a7c2-03d37af98440_graphic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valuewalk.com/wp-content/uploads/2015/10/Russia-Krasukha.jpg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static4.businessinsider.com/image/562e26c0bd86ef20008c49c7-960/screen%20shot%202015-10-26%20at%208.59.15%20am.png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static4.businessinsider.com/image/562e26c0bd86ef14008c49b5-960/screen%20shot%202015-10-26%20at%208.59.33%20am.pn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cid:X.MA4.1431636238@aol.com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clarionproject.us6.list-manage.com/track/click?u=6f33facd52316b5c258168da6&amp;id=f2aac4ee65&amp;e=9e9a6634f9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clarionproject.us6.list-manage.com/track/click?u=6f33facd52316b5c258168da6&amp;id=d232e81e79&amp;e=9e9a6634f9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051" y="263237"/>
            <a:ext cx="8349731" cy="576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Afro-ME-Asia Civil War</a:t>
            </a:r>
          </a:p>
          <a:p>
            <a:pPr algn="ctr"/>
            <a:endParaRPr lang="en-US" sz="1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Religion or Power Politics?</a:t>
            </a:r>
          </a:p>
          <a:p>
            <a:pPr algn="ctr"/>
            <a:endParaRPr lang="en-US" sz="21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7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Hobbs</a:t>
            </a:r>
          </a:p>
          <a:p>
            <a:pPr algn="ctr"/>
            <a:endParaRPr lang="en-US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Ted Morse</a:t>
            </a:r>
          </a:p>
          <a:p>
            <a:pPr algn="ctr"/>
            <a:endParaRPr lang="en-US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Joe Shaefer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Security Forum</a:t>
            </a:r>
          </a:p>
          <a:p>
            <a:pPr algn="ctr"/>
            <a:endParaRPr lang="en-US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November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15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9382" y="207818"/>
            <a:ext cx="870065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Non-State 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Organizations</a:t>
            </a:r>
          </a:p>
          <a:p>
            <a:pPr algn="ctr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Al Qaeda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(AQIM in Africa, Al Nusrah Front in Syria,</a:t>
            </a:r>
          </a:p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AQAP in  Yemen)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Daesh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(IS, ISIS, ISIL)</a:t>
            </a:r>
          </a:p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gaining allegiance of many groups from 	Africa to Afghanistan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Free Syrian Army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(if it is still viable)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“Fighting” groups  in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Syria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 (or 30 or 40 or ?)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Taliban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Boko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Haram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(now called Islamic State in Africa)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Al Shabaab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Houthis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etc.</a:t>
            </a:r>
          </a:p>
          <a:p>
            <a:pPr algn="just"/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0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82296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War 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Atlantic to Pacific 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(dozen or more sub-wars)</a:t>
            </a:r>
          </a:p>
          <a:p>
            <a:pPr algn="ctr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Sunni vs. Shia </a:t>
            </a:r>
          </a:p>
          <a:p>
            <a:pPr algn="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Saudi vs. Iran</a:t>
            </a:r>
          </a:p>
          <a:p>
            <a:pPr algn="just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Arab vs. Persian </a:t>
            </a:r>
          </a:p>
          <a:p>
            <a:pPr algn="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Islam vs. Infidels</a:t>
            </a:r>
          </a:p>
          <a:p>
            <a:pPr algn="ctr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fighting for democracy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to institute sharia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8991" y="93518"/>
            <a:ext cx="863484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Sub-Wars just in ME</a:t>
            </a:r>
          </a:p>
          <a:p>
            <a:pPr algn="ctr"/>
            <a:endParaRPr lang="en-US" sz="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Syria Civil war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Sunnis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Alawite Assad regime</a:t>
            </a:r>
          </a:p>
          <a:p>
            <a:pPr algn="just"/>
            <a:endParaRPr lang="en-US" sz="1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Iraq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Haider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al-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Abadi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Daesh</a:t>
            </a: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Daesh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Sunni Rebels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Syria</a:t>
            </a: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Kurdish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YPG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(Peoples’ Protection Units)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Daesh</a:t>
            </a: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Kurdish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Daesh</a:t>
            </a:r>
            <a:endParaRPr lang="en-US" sz="1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Daesh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Assad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regime</a:t>
            </a: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Turkey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YPG and PKK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(Kurdish Workers Party)</a:t>
            </a: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Turkey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Assad regime &amp; ?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Daesh</a:t>
            </a: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AQAP, Houthis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Yemen gov’t and Saudi coalition</a:t>
            </a: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65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/>
          <p:cNvSpPr txBox="1">
            <a:spLocks noChangeArrowheads="1"/>
          </p:cNvSpPr>
          <p:nvPr/>
        </p:nvSpPr>
        <p:spPr bwMode="auto">
          <a:xfrm>
            <a:off x="395416" y="0"/>
            <a:ext cx="8610600" cy="987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ea typeface="Aharoni"/>
                <a:cs typeface="Aharoni"/>
              </a:rPr>
              <a:t>Sunni-Shia Divide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ea typeface="Aharoni"/>
              <a:cs typeface="Aharon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solidFill>
                <a:srgbClr val="FFFF00"/>
              </a:solidFill>
              <a:latin typeface="Aharoni"/>
              <a:ea typeface="Aharoni"/>
              <a:cs typeface="Aharon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u="sng" dirty="0">
                <a:solidFill>
                  <a:schemeClr val="bg1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Sunnites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Followers 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of the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Sunna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ea typeface="Aharoni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(way of the prophet)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ea typeface="Aharoni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Shiat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Ali or </a:t>
            </a:r>
            <a:r>
              <a:rPr lang="en-US" sz="4400" b="1" u="sng" dirty="0">
                <a:solidFill>
                  <a:schemeClr val="bg1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Shiites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Party of Ali or </a:t>
            </a:r>
            <a:r>
              <a:rPr lang="en-US" sz="4400" b="1" u="sng" dirty="0">
                <a:solidFill>
                  <a:schemeClr val="bg1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Shia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Supporters of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Ali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ibn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abu-Talib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ea typeface="Aharoni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haroni"/>
                <a:cs typeface="Times New Roman" panose="02020603050405020304" pitchFamily="18" charset="0"/>
              </a:rPr>
              <a:t>(cousin and son-in-law)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ea typeface="Aharoni"/>
              <a:cs typeface="Aharon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ea typeface="Aharoni"/>
              <a:cs typeface="Aharon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ea typeface="Aharoni"/>
              <a:cs typeface="Aharon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ea typeface="Aharoni"/>
              <a:cs typeface="Aharon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ea typeface="Aharoni"/>
              <a:cs typeface="Aharon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Aharoni"/>
              <a:ea typeface="Aharoni"/>
              <a:cs typeface="Aharon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Aharoni"/>
              <a:ea typeface="Aharoni"/>
              <a:cs typeface="Aharon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FF00"/>
              </a:solidFill>
              <a:latin typeface="Aharoni"/>
              <a:ea typeface="Aharoni"/>
              <a:cs typeface="Aharon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FF00"/>
              </a:solidFill>
              <a:latin typeface="Aharoni"/>
              <a:ea typeface="Aharoni"/>
              <a:cs typeface="Aharon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17 Nov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7846C-DE21-4762-98C8-B5BC13597D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NSF Afro-ME-Asia Civil War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99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21"/>
    </mc:Choice>
    <mc:Fallback>
      <p:transition spd="slow" advTm="502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82296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</a:rPr>
              <a:t>The Origins of  the Islamic State</a:t>
            </a:r>
          </a:p>
          <a:p>
            <a:pPr algn="ctr"/>
            <a:endParaRPr lang="en-US" sz="24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</a:rPr>
              <a:t>US invasion of 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</a:rPr>
              <a:t>Iraq 2003 </a:t>
            </a:r>
            <a:endParaRPr lang="en-US" sz="60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Musab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al-Zarqawi</a:t>
            </a:r>
          </a:p>
          <a:p>
            <a:pPr algn="ctr"/>
            <a:endParaRPr lang="en-US" sz="60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endParaRPr lang="en-US" sz="6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0E725-6403-4DF9-95D5-7F2259C831A4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6804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883920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Osama bin Laden [caliph] – </a:t>
            </a:r>
          </a:p>
          <a:p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named him “emir of al Qaeda in 	the 	Country of the Two Rivers”</a:t>
            </a:r>
          </a:p>
          <a:p>
            <a:endParaRPr lang="en-US" sz="4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Qaeda in Iraq (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AQI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Boasted he would undo Sykes-	Picot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1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yui_3_5_1_3_1405369473025_2023" descr="http://3.bp.blogspot.com/_07ZE5biJmYg/SfBJaIcsNrI/AAAAAAAAASM/xzlG0_3n63A/s640/sykes-pico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05016"/>
            <a:ext cx="5486400" cy="53513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 rot="20152323">
            <a:off x="3688285" y="3363856"/>
            <a:ext cx="2690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Sykes-Picot Line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Sykes-Picot Agreement</a:t>
            </a:r>
          </a:p>
        </p:txBody>
      </p:sp>
    </p:spTree>
    <p:extLst>
      <p:ext uri="{BB962C8B-B14F-4D97-AF65-F5344CB8AC3E}">
        <p14:creationId xmlns:p14="http://schemas.microsoft.com/office/powerpoint/2010/main" xmlns="" val="38444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 descr="Abu Bakr al-Baghdadi">
            <a:hlinkClick r:id="rId2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43" r="26732"/>
          <a:stretch/>
        </p:blipFill>
        <p:spPr bwMode="auto">
          <a:xfrm>
            <a:off x="148281" y="1235298"/>
            <a:ext cx="36576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41639" y="152400"/>
            <a:ext cx="7924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Abu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Bakr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al-Baghdadi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235298"/>
            <a:ext cx="5105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2005-9 Camp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Bucca</a:t>
            </a:r>
            <a:endParaRPr lang="en-US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2010 head of ISI</a:t>
            </a:r>
          </a:p>
          <a:p>
            <a:endParaRPr lang="en-US" sz="1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2011 ISI into Syria</a:t>
            </a:r>
          </a:p>
          <a:p>
            <a:endParaRPr lang="en-US" sz="1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2012 Al Nusrah Front</a:t>
            </a:r>
          </a:p>
          <a:p>
            <a:endParaRPr lang="en-US" sz="1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2013 formed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ISIS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$10 Million Bounty</a:t>
            </a:r>
          </a:p>
          <a:p>
            <a:endParaRPr lang="en-US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" y="5628125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*Islamic State of Iraq and al-Sham (Levant)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4" descr="http://static01.nyt.com/images/2014/07/06/world/IRAQ/IRAQ-superJumb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0" r="38148"/>
          <a:stretch/>
        </p:blipFill>
        <p:spPr bwMode="auto">
          <a:xfrm>
            <a:off x="152400" y="1371600"/>
            <a:ext cx="4800600" cy="4885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" y="1524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Bakr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al-Baghdadi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0070" y="1256467"/>
            <a:ext cx="411479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 Ibrahim Ali 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al-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Bakri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1971</a:t>
            </a:r>
          </a:p>
          <a:p>
            <a:endParaRPr 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Doctorate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Islamic Studies</a:t>
            </a:r>
          </a:p>
          <a:p>
            <a:pPr algn="ctr"/>
            <a:endParaRPr 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Khalifa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Ibrahim” or </a:t>
            </a:r>
            <a:endParaRPr lang="en-US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Caliph Abraham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93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82296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“Do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jihad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cause of Allah.”</a:t>
            </a:r>
          </a:p>
          <a:p>
            <a:pPr marL="571500" indent="-571500" algn="r">
              <a:buFontTx/>
              <a:buChar char="-"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l-Baghdadi Sermon, Mosul, 4 Jul 2014</a:t>
            </a:r>
          </a:p>
          <a:p>
            <a:pPr marL="571500" indent="-571500" algn="r">
              <a:buFontTx/>
              <a:buChar char="-"/>
            </a:pPr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the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(leader) 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ordered all Muslims to obey him</a:t>
            </a:r>
          </a:p>
          <a:p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media arm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Al-Hayat Media Center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		Media production 						establishment good in 				English, German, etc. 			Videos</a:t>
            </a:r>
          </a:p>
          <a:p>
            <a:pPr algn="ctr"/>
            <a:endParaRPr lang="en-US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_colored_s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207" y="3709174"/>
            <a:ext cx="2393002" cy="2516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876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http://static01.nyt.com/images/2014/07/06/world/IRAQ/IRAQ-superJumb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991" y="529936"/>
            <a:ext cx="8686799" cy="57357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19595" y="290945"/>
            <a:ext cx="730480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Baghdadi</a:t>
            </a:r>
          </a:p>
          <a:p>
            <a:pPr algn="ctr"/>
            <a:endParaRPr lang="en-US" sz="8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pPr algn="ctr"/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Barbarian</a:t>
            </a:r>
            <a:endParaRPr lang="en-US" sz="8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442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 descr="Dabiq-Cover-1-150x212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845" y="457200"/>
            <a:ext cx="28956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352800" y="228600"/>
            <a:ext cx="533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clear that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salam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(peace) is not the basis of the word Islam.  Allah has revealed Islam to be the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religion of the sword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the religion of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fighting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r">
              <a:buFontTx/>
              <a:buChar char="-"/>
            </a:pPr>
            <a:endParaRPr lang="en-US" sz="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r">
              <a:buFontTx/>
              <a:buChar char="-"/>
            </a:pP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 Bakr al-Baghdadi</a:t>
            </a:r>
          </a:p>
          <a:p>
            <a:pPr algn="r"/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Dabiq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Feb 2015</a:t>
            </a:r>
          </a:p>
          <a:p>
            <a:pPr algn="r"/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654" y="5476009"/>
            <a:ext cx="850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1836" y="5476009"/>
            <a:ext cx="850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1836" y="5724644"/>
            <a:ext cx="850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1837" y="5724644"/>
            <a:ext cx="8333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response to Obama, Kerry, and Cameron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03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08" t="10879"/>
          <a:stretch/>
        </p:blipFill>
        <p:spPr bwMode="auto">
          <a:xfrm>
            <a:off x="457200" y="1066800"/>
            <a:ext cx="8229600" cy="5105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14399" y="-74141"/>
            <a:ext cx="7315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Caliphate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94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 descr="http://img.washingtonpost.com/rf/image_480w/2010-2019/WashingtonPost/2015/01/27/Foreign/Graphics/foreignFighters-Jan14-GS.jpg?uuid=CDUNJKYyEeShYhIdBsp38Q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058430"/>
            <a:ext cx="5080000" cy="51371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8600" y="128220"/>
            <a:ext cx="873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of Foreign Fighters to Syria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37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-8285"/>
            <a:ext cx="8329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major direct player - Russia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http://www.govexec.com/media/gbc/docs/pdfs_edit/graphic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0668" y="699601"/>
            <a:ext cx="5622663" cy="56994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819143" y="2687945"/>
            <a:ext cx="674675" cy="263074"/>
          </a:xfrm>
          <a:prstGeom prst="rect">
            <a:avLst/>
          </a:prstGeom>
          <a:solidFill>
            <a:srgbClr val="FF0000">
              <a:alpha val="37000"/>
            </a:srgb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14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250" y="708027"/>
            <a:ext cx="5905500" cy="5648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8921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Russian Cruise Missile attack from Caspian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6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191" y="0"/>
            <a:ext cx="86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Russian SU-34 Fighter Bomber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0422" y="1105806"/>
            <a:ext cx="5117741" cy="3573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050" y="3031811"/>
            <a:ext cx="4931596" cy="329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6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033" y="1006095"/>
            <a:ext cx="7276289" cy="5457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133" y="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Russian Hind Gunship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95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Russia Krasukha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8577" y="1706137"/>
            <a:ext cx="6891452" cy="45608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" y="0"/>
            <a:ext cx="8184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Russian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Krasukha04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jams radar and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aircraft -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been used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operations in Ukraine and Syria</a:t>
            </a:r>
          </a:p>
        </p:txBody>
      </p:sp>
    </p:spTree>
    <p:extLst>
      <p:ext uri="{BB962C8B-B14F-4D97-AF65-F5344CB8AC3E}">
        <p14:creationId xmlns:p14="http://schemas.microsoft.com/office/powerpoint/2010/main" xmlns="" val="26811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russian air defense in syria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03824"/>
            <a:ext cx="8229599" cy="50738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" y="156117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Russian Air Defense Capability in Syria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0927" y="3574473"/>
            <a:ext cx="2919846" cy="9351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427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Russian missile cruiser Moskva infographic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0515"/>
            <a:ext cx="8229600" cy="56888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67891" y="5288973"/>
            <a:ext cx="2192482" cy="6234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96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199" y="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Muslim World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uslim_Distribution_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1152709"/>
            <a:ext cx="8229601" cy="520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02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cid:X.MA4.1431636238@aol.com"/>
          <p:cNvPicPr/>
          <p:nvPr/>
        </p:nvPicPr>
        <p:blipFill>
          <a:blip r:embed="rId2" r:link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9923"/>
            <a:ext cx="8229600" cy="5554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9433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 descr="Screenshot 2015 03 26 13.01.3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281"/>
            <a:ext cx="8229600" cy="61520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24201" y="5486400"/>
            <a:ext cx="232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 400 troops 9 Nov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85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" name="Picture 4" descr="ISIS Burns Alive Four Prisoners in Grisly Revenge Flick">
            <a:hlinkClick r:id="rId2" tgtFrame="_blank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03" y="457200"/>
            <a:ext cx="8218025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7200" y="5278582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Daesh burning 4 Shia alive Aug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2015</a:t>
            </a:r>
            <a:endParaRPr lang="en-US" sz="3200" b="1" dirty="0"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3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Islamic State Crushes Prisoner Under Tank in Horrific New Video">
            <a:hlinkClick r:id="rId2" tgtFrame="_blank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9727" y="1683833"/>
            <a:ext cx="6891453" cy="45050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7200" y="227324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Daesh crushes prisoner under tank in horrific new video Oct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23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" name="yui_3_16_0_1_1428186974555_1548" descr="CA502K5W8AAepm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129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4" descr="http://www.meforum.org/pics/large/54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579"/>
          <a:stretch/>
        </p:blipFill>
        <p:spPr bwMode="auto">
          <a:xfrm>
            <a:off x="457201" y="1524000"/>
            <a:ext cx="8229600" cy="4832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0"/>
            <a:ext cx="899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World according to Daesh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(also known as ISIL, ISIS, IS)</a:t>
            </a:r>
          </a:p>
        </p:txBody>
      </p:sp>
    </p:spTree>
    <p:extLst>
      <p:ext uri="{BB962C8B-B14F-4D97-AF65-F5344CB8AC3E}">
        <p14:creationId xmlns:p14="http://schemas.microsoft.com/office/powerpoint/2010/main" xmlns="" val="16864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5578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4" descr="2015-08-20-1440105781-1516535-ISISWars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6502" y="1278448"/>
            <a:ext cx="7173098" cy="47085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" y="-4499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of Islamic State During the ISIS Wars 2014-2047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598701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Joseph V.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Micallef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Huffington Post 21 Aug 15</a:t>
            </a:r>
          </a:p>
        </p:txBody>
      </p:sp>
    </p:spTree>
    <p:extLst>
      <p:ext uri="{BB962C8B-B14F-4D97-AF65-F5344CB8AC3E}">
        <p14:creationId xmlns:p14="http://schemas.microsoft.com/office/powerpoint/2010/main" xmlns="" val="358211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879C0-65B4-4304-90C7-8CBBCE928D0A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8852" name="Picture 2" descr="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513" y="1192132"/>
            <a:ext cx="5372475" cy="475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TextBox 5"/>
          <p:cNvSpPr txBox="1">
            <a:spLocks noChangeArrowheads="1"/>
          </p:cNvSpPr>
          <p:nvPr/>
        </p:nvSpPr>
        <p:spPr bwMode="auto">
          <a:xfrm rot="10800000" flipV="1">
            <a:off x="912813" y="109707"/>
            <a:ext cx="73167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</a:rPr>
              <a:t>Bashar al-Assad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1125371"/>
            <a:ext cx="2971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Political Islam has failed – called for separation of religion from  politics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52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1" y="630632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17 Nov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06322"/>
            <a:ext cx="2895600" cy="365124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NSF Afro-ME-Asia Civil War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6604575" y="6356350"/>
            <a:ext cx="2082225" cy="365124"/>
          </a:xfrm>
        </p:spPr>
        <p:txBody>
          <a:bodyPr/>
          <a:lstStyle/>
          <a:p>
            <a:pPr>
              <a:defRPr/>
            </a:pPr>
            <a:fld id="{19F00138-E0F5-481F-9783-3854AC2681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yui_3_5_1_5_1370639433669_626" descr="http://www.spancogks.com/images/image0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385" y="562690"/>
            <a:ext cx="1593405" cy="2395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Photo - Ayatolah Ali Khamein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21" y="548710"/>
            <a:ext cx="1646971" cy="242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Recep-Tayyip-Erdog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9738" y="576672"/>
            <a:ext cx="2946113" cy="23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594" y="0"/>
            <a:ext cx="888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Iran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Saudi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Arabia         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Qatar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4" y="2933784"/>
            <a:ext cx="903740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Ayatollah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  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King Salman       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Emir Sheikh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Hamad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Recip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Tayyip Erdogan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Khamenei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Hamad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Khalifa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Thani</a:t>
            </a:r>
            <a:endParaRPr lang="en-US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3590" y="517709"/>
            <a:ext cx="1943099" cy="2408801"/>
          </a:xfrm>
          <a:prstGeom prst="rect">
            <a:avLst/>
          </a:prstGeom>
        </p:spPr>
      </p:pic>
      <p:pic>
        <p:nvPicPr>
          <p:cNvPr id="12" name="Picture 2" descr="netanyah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993" y="3710166"/>
            <a:ext cx="2212837" cy="228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8727" y="3710166"/>
            <a:ext cx="1554065" cy="2285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3522" y="3710165"/>
            <a:ext cx="1869042" cy="22853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921" y="6078682"/>
            <a:ext cx="840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Binyamin Netanyahu                         Vladimir Putin                           Barack Obama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71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851"/>
    </mc:Choice>
    <mc:Fallback>
      <p:transition spd="slow" advTm="2385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17 Nov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NSF Afro-ME-Asia Civil War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Hezbollah-Chief-Hassan-Nasrallah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141" y="2186967"/>
            <a:ext cx="2456726" cy="333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296019"/>
            <a:ext cx="74676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Hassan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Nasrallah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HezbAllah – Party of Allah</a:t>
            </a:r>
          </a:p>
          <a:p>
            <a:pPr algn="ctr"/>
            <a:r>
              <a:rPr lang="en-US" sz="33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4926" y="2057400"/>
            <a:ext cx="51632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[IS] danger does not recognize Shiites, Sunnis, Muslims, Christians, or Druze or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Yazidis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Arabs </a:t>
            </a:r>
          </a:p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Kurds.</a:t>
            </a:r>
          </a:p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monster is growing and getting bigger.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51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8964"/>
    </mc:Choice>
    <mc:Fallback>
      <p:transition spd="slow" advTm="9896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EE717-D2AB-486C-A58F-AAE34BA58414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1506" name="Picture 2" descr="n_africa_mid_east_pol_95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 l="33406" t="6331" r="6203" b="21916"/>
          <a:stretch>
            <a:fillRect/>
          </a:stretch>
        </p:blipFill>
        <p:spPr bwMode="auto">
          <a:xfrm>
            <a:off x="502227" y="990602"/>
            <a:ext cx="8229600" cy="536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709" name="TextBox 5"/>
          <p:cNvSpPr txBox="1">
            <a:spLocks noChangeArrowheads="1"/>
          </p:cNvSpPr>
          <p:nvPr/>
        </p:nvSpPr>
        <p:spPr bwMode="auto">
          <a:xfrm>
            <a:off x="1866900" y="-32776"/>
            <a:ext cx="5410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</a:rPr>
              <a:t>Middle East</a:t>
            </a:r>
          </a:p>
        </p:txBody>
      </p:sp>
    </p:spTree>
    <p:extLst>
      <p:ext uri="{BB962C8B-B14F-4D97-AF65-F5344CB8AC3E}">
        <p14:creationId xmlns:p14="http://schemas.microsoft.com/office/powerpoint/2010/main" xmlns="" val="308731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2400"/>
            <a:ext cx="8686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Significance</a:t>
            </a:r>
          </a:p>
          <a:p>
            <a:pPr algn="ctr"/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Syria, Iraq, Libya, Yemen – gone</a:t>
            </a:r>
          </a:p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Lebanon – once Christian – with 	HezbAllah now Shiite</a:t>
            </a:r>
          </a:p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Syria – Russian-Iranian support</a:t>
            </a:r>
          </a:p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Jordan – 1M Syrian Sunnis – 	Palestinians now minority</a:t>
            </a:r>
          </a:p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Iraq – “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Shiastan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Jihadistan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	Kurdistan”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7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2664" y="-187036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Wake </a:t>
            </a:r>
            <a:r>
              <a:rPr lang="en-US" sz="8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 World</a:t>
            </a:r>
            <a:endParaRPr lang="en-US" sz="8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9329" y="1136403"/>
            <a:ext cx="5436269" cy="40606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82664" y="5115005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barbarians are at the gates – some are already in!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79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90945"/>
            <a:ext cx="8229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Complex Wars</a:t>
            </a:r>
          </a:p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Armed Groups in Syria</a:t>
            </a:r>
          </a:p>
          <a:p>
            <a:pPr algn="ctr"/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Ted Morse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464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1337" y="114300"/>
            <a:ext cx="862445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Think of three (3) Wars in Syria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Political-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of the Arab spring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Religious-ISIL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take-over of Syria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International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Caliphate war base in Syria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Battlefield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 and Hegemonic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competition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Types of Armed Groups Fighting in Syria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Assad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Regime and allies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Syrian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Opposition and allies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ISIL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Forces and allies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Other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Jihadist fighters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Syria   </a:t>
            </a:r>
          </a:p>
          <a:p>
            <a:pPr lvl="0"/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 Conclusion</a:t>
            </a:r>
          </a:p>
        </p:txBody>
      </p:sp>
    </p:spTree>
    <p:extLst>
      <p:ext uri="{BB962C8B-B14F-4D97-AF65-F5344CB8AC3E}">
        <p14:creationId xmlns:p14="http://schemas.microsoft.com/office/powerpoint/2010/main" xmlns="" val="3502318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8991" y="93518"/>
            <a:ext cx="863484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Sub-Wars in Syria</a:t>
            </a:r>
          </a:p>
          <a:p>
            <a:pPr algn="ctr"/>
            <a:endParaRPr lang="en-US" sz="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Syria Civil war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Sunnis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Alawite Assad regime</a:t>
            </a:r>
          </a:p>
          <a:p>
            <a:pPr algn="just"/>
            <a:endParaRPr lang="en-US" sz="1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Daesh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Shia/Sunni Rebels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Syria</a:t>
            </a:r>
          </a:p>
          <a:p>
            <a:pPr algn="just"/>
            <a:endParaRPr lang="en-US" sz="1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Kurdish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YPG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(Peoples’ Protection Units)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Daesh</a:t>
            </a:r>
          </a:p>
          <a:p>
            <a:pPr algn="just"/>
            <a:endParaRPr lang="en-US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Syrian Opposition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Assad Regime</a:t>
            </a: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Daesh/Al Nusrah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Assad regime</a:t>
            </a:r>
          </a:p>
          <a:p>
            <a:pPr algn="just"/>
            <a:endParaRPr lang="en-US" sz="1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Turkey/Saudi Arabia/Jordan/Qatar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Assad regime</a:t>
            </a:r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18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14300"/>
            <a:ext cx="8229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Think of three (3) Wars in Syria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Political-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of the Arab spring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Religious-ISIL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take-over of Syria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International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Caliphate war base in Syria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Battlefield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 and Hegemonic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competition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Types of Armed Groups Fighting in Syria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Assad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Regime and allies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Syrian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Opposition and allies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ISIL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Forces and allies</a:t>
            </a:r>
          </a:p>
          <a:p>
            <a:pPr lvl="0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●  Other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Jihadist fighters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Syria   </a:t>
            </a:r>
          </a:p>
          <a:p>
            <a:pPr lvl="0"/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 Conclusion</a:t>
            </a:r>
          </a:p>
        </p:txBody>
      </p:sp>
    </p:spTree>
    <p:extLst>
      <p:ext uri="{BB962C8B-B14F-4D97-AF65-F5344CB8AC3E}">
        <p14:creationId xmlns:p14="http://schemas.microsoft.com/office/powerpoint/2010/main" xmlns="" val="434178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1" y="228600"/>
            <a:ext cx="794904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CENTCOM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Chief Intelligence Officer, briefing the new Chairman of the U.S. Joint Chiefs of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Staff: </a:t>
            </a:r>
          </a:p>
          <a:p>
            <a:pPr algn="just"/>
            <a:endParaRPr lang="en-US" sz="2000" b="1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things the Chairman needs to know about regional conflicts in this combat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</a:p>
          <a:p>
            <a:pPr algn="just"/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Joe Shaefer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778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-- Briefing CJCS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026" name="Picture 2" descr="Saudi_etc_p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1914" y="714478"/>
            <a:ext cx="4903304" cy="523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yui_3_5_1_3_1405369473025_2023" descr="http://3.bp.blogspot.com/_07ZE5biJmYg/SfBJaIcsNrI/AAAAAAAAASM/xzlG0_3n63A/s640/sykes-pico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026" y="209886"/>
            <a:ext cx="3829878" cy="380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Kurdish are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973" y="4227443"/>
            <a:ext cx="3711670" cy="217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87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026" name="Picture 2" descr="Saudi_etc_p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336" y="145321"/>
            <a:ext cx="6057900" cy="621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137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5" name="Picture 4" descr="https://www.createspace.com/Img/T562/T44/T75/BookCoverImage.jpg?random=0.1521926391067889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0503" y="1022350"/>
            <a:ext cx="4114799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2933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MiddleEast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63" y="1094494"/>
            <a:ext cx="8426110" cy="526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291" y="0"/>
            <a:ext cx="8118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Five+ Broken Countries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3940294" y="2548133"/>
            <a:ext cx="843396" cy="75296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Explosion 1 7"/>
          <p:cNvSpPr/>
          <p:nvPr/>
        </p:nvSpPr>
        <p:spPr>
          <a:xfrm>
            <a:off x="6985808" y="5040487"/>
            <a:ext cx="607522" cy="82018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Explosion 1 8"/>
          <p:cNvSpPr/>
          <p:nvPr/>
        </p:nvSpPr>
        <p:spPr>
          <a:xfrm>
            <a:off x="7031180" y="3840161"/>
            <a:ext cx="734291" cy="63814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Explosion 1 9"/>
          <p:cNvSpPr/>
          <p:nvPr/>
        </p:nvSpPr>
        <p:spPr>
          <a:xfrm>
            <a:off x="6154048" y="2730131"/>
            <a:ext cx="653242" cy="663528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Explosion 1 10"/>
          <p:cNvSpPr/>
          <p:nvPr/>
        </p:nvSpPr>
        <p:spPr>
          <a:xfrm>
            <a:off x="6003123" y="1872732"/>
            <a:ext cx="644236" cy="56526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7-Point Star 11"/>
          <p:cNvSpPr/>
          <p:nvPr/>
        </p:nvSpPr>
        <p:spPr>
          <a:xfrm>
            <a:off x="5153891" y="5007234"/>
            <a:ext cx="651163" cy="590002"/>
          </a:xfrm>
          <a:prstGeom prst="star7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7-Point Star 12"/>
          <p:cNvSpPr/>
          <p:nvPr/>
        </p:nvSpPr>
        <p:spPr>
          <a:xfrm>
            <a:off x="4987636" y="2437997"/>
            <a:ext cx="439714" cy="388329"/>
          </a:xfrm>
          <a:prstGeom prst="star7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65418" y="3301102"/>
            <a:ext cx="831272" cy="171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05054" y="2317173"/>
            <a:ext cx="481446" cy="2417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86500" y="2548133"/>
            <a:ext cx="520789" cy="181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99563" y="4301836"/>
            <a:ext cx="446809" cy="24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07290" y="4831773"/>
            <a:ext cx="684556" cy="2953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90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5951640"/>
            <a:ext cx="2133600" cy="1174544"/>
          </a:xfrm>
        </p:spPr>
        <p:txBody>
          <a:bodyPr/>
          <a:lstStyle/>
          <a:p>
            <a:r>
              <a:rPr lang="en-US" smtClean="0"/>
              <a:t>17 Nov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 descr="https://www.createspace.com/Img/T447/T84/T22/BookCoverImage.jpg?random=0.80662628942823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56304"/>
            <a:ext cx="4194089" cy="56673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6721" y="1126010"/>
            <a:ext cx="2834558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5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4182" y="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Centers of Power (+2)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Middle-East-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582" y="1065044"/>
            <a:ext cx="7730835" cy="53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6968837" y="2396835"/>
            <a:ext cx="886691" cy="90054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5292437" y="2604653"/>
            <a:ext cx="886691" cy="90054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1524000" y="1148340"/>
            <a:ext cx="886691" cy="90054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210792" y="3663086"/>
            <a:ext cx="886691" cy="90054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524000" y="2570014"/>
            <a:ext cx="886691" cy="90054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82091" y="1598612"/>
            <a:ext cx="942109" cy="2301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3505198"/>
            <a:ext cx="96981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21382" y="2680855"/>
            <a:ext cx="831273" cy="2597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52755" y="3297380"/>
            <a:ext cx="883227" cy="2078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11236" y="3470559"/>
            <a:ext cx="786247" cy="303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65418" y="4052455"/>
            <a:ext cx="77931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33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74C2-99E8-4770-A177-BB37D82F925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21673"/>
            <a:ext cx="82296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Former Empires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hich once ruled the areas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 would like to reestablish their once greatness: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4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Iran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(The Persian or Sassanid 	Empire) </a:t>
            </a:r>
          </a:p>
          <a:p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 </a:t>
            </a:r>
            <a:r>
              <a:rPr lang="en-US" sz="4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(the Ottoman Empire).  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64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 Nov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NSF Afro-ME-Asia Civil War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8799" y="0"/>
            <a:ext cx="5334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Persian Empire</a:t>
            </a:r>
          </a:p>
        </p:txBody>
      </p:sp>
      <p:pic>
        <p:nvPicPr>
          <p:cNvPr id="4098" name="Picture 2" descr="PersianEmpire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5345"/>
            <a:ext cx="8313419" cy="492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84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17 Nov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NSF Afro-ME-Asia Civil War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00138-E0F5-481F-9783-3854AC2681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yui_3_5_1_5_1370476623410_663" descr="http://upload.wikimedia.org/wikipedia/en/1/1f/Ottoman_empire_map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68063"/>
            <a:ext cx="7238999" cy="49279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23456" y="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Ottoman Empire</a:t>
            </a:r>
          </a:p>
        </p:txBody>
      </p:sp>
    </p:spTree>
    <p:extLst>
      <p:ext uri="{BB962C8B-B14F-4D97-AF65-F5344CB8AC3E}">
        <p14:creationId xmlns:p14="http://schemas.microsoft.com/office/powerpoint/2010/main" xmlns="" val="110690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00"/>
    </mc:Choice>
    <mc:Fallback>
      <p:transition spd="slow" advTm="66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ppt5B69.tmp</Template>
  <TotalTime>7504</TotalTime>
  <Words>1288</Words>
  <Application>Microsoft Office PowerPoint</Application>
  <PresentationFormat>On-screen Show (4:3)</PresentationFormat>
  <Paragraphs>422</Paragraphs>
  <Slides>50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Hobbs</dc:creator>
  <cp:lastModifiedBy>Ty</cp:lastModifiedBy>
  <cp:revision>138</cp:revision>
  <dcterms:created xsi:type="dcterms:W3CDTF">2013-07-29T21:45:16Z</dcterms:created>
  <dcterms:modified xsi:type="dcterms:W3CDTF">2015-11-19T21:58:34Z</dcterms:modified>
</cp:coreProperties>
</file>