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8" r:id="rId2"/>
    <p:sldId id="283" r:id="rId3"/>
    <p:sldId id="298" r:id="rId4"/>
    <p:sldId id="306" r:id="rId5"/>
    <p:sldId id="292" r:id="rId6"/>
    <p:sldId id="308" r:id="rId7"/>
    <p:sldId id="302" r:id="rId8"/>
    <p:sldId id="303" r:id="rId9"/>
    <p:sldId id="293" r:id="rId10"/>
    <p:sldId id="307" r:id="rId11"/>
    <p:sldId id="300" r:id="rId12"/>
    <p:sldId id="296" r:id="rId13"/>
    <p:sldId id="309" r:id="rId14"/>
    <p:sldId id="29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C2A"/>
    <a:srgbClr val="007033"/>
    <a:srgbClr val="008E40"/>
    <a:srgbClr val="A3EB43"/>
    <a:srgbClr val="E0E44A"/>
    <a:srgbClr val="F8A1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405" autoAdjust="0"/>
  </p:normalViewPr>
  <p:slideViewPr>
    <p:cSldViewPr snapToGrid="0">
      <p:cViewPr varScale="1">
        <p:scale>
          <a:sx n="104" d="100"/>
          <a:sy n="104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598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8DAF62-4FF1-461E-9DD9-DB8A7D944A8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76B216-A4F2-45FF-9131-A94BAEB9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01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F98AF-6F38-49C4-A299-6E953E2357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972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86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838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4028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Malicious Code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Denial of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Theft / Fraud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Espionage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Sabotage / Destruction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8502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F98AF-6F38-49C4-A299-6E953E23575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24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290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0586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4421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1454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202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Malicious Code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Denial of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Theft / Fraud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Espionage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Sabotage / Destruction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2169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248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B216-A4F2-45FF-9131-A94BAEB957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45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4013" cy="474663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B99BFA5-5B0F-4A57-A1FA-4603B5907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1401-914B-448B-84D9-21A45B3B1B4D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A3D18-EFCE-4111-AC92-CC25D75361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20"/>
          <p:cNvSpPr txBox="1">
            <a:spLocks noChangeArrowheads="1"/>
          </p:cNvSpPr>
          <p:nvPr userDrawn="1"/>
        </p:nvSpPr>
        <p:spPr>
          <a:xfrm>
            <a:off x="0" y="0"/>
            <a:ext cx="9144000" cy="96012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/>
        </p:spPr>
        <p:txBody>
          <a:bodyPr lIns="91440" tIns="45720" rIns="91440" bIns="4572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7" descr="7th Signal Patch with transparent background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73029" y="40699"/>
            <a:ext cx="694771" cy="873701"/>
          </a:xfrm>
          <a:prstGeom prst="rect">
            <a:avLst/>
          </a:prstGeom>
        </p:spPr>
      </p:pic>
      <p:grpSp>
        <p:nvGrpSpPr>
          <p:cNvPr id="9" name="Group 67"/>
          <p:cNvGrpSpPr/>
          <p:nvPr userDrawn="1"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0" name="Picture 9" descr="ARCYBER Patch.png"/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11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2" name="Flowchart: Delay 11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3" name="Picture 9" descr="asc_logo"/>
              <p:cNvPicPr>
                <a:picLocks noChangeAspect="1" noChangeArrowheads="1"/>
              </p:cNvPicPr>
              <p:nvPr/>
            </p:nvPicPr>
            <p:blipFill>
              <a:blip r:embed="rId1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8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00" y="0"/>
            <a:ext cx="89535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028" y="5718629"/>
            <a:ext cx="9067800" cy="1139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-177800"/>
            <a:ext cx="9173028" cy="7035800"/>
          </a:xfrm>
          <a:prstGeom prst="rect">
            <a:avLst/>
          </a:prstGeom>
        </p:spPr>
      </p:pic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50800" y="1917129"/>
            <a:ext cx="9144000" cy="149002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Cyber-Warfare:                     The Future is Now!</a:t>
            </a:r>
            <a:endParaRPr lang="en-US" sz="48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67"/>
          <p:cNvGrpSpPr/>
          <p:nvPr/>
        </p:nvGrpSpPr>
        <p:grpSpPr>
          <a:xfrm>
            <a:off x="188687" y="202054"/>
            <a:ext cx="1424213" cy="1309246"/>
            <a:chOff x="-308220" y="0"/>
            <a:chExt cx="1310169" cy="1206740"/>
          </a:xfrm>
        </p:grpSpPr>
        <p:pic>
          <p:nvPicPr>
            <p:cNvPr id="9" name="Picture 8" descr="ARCYBER Patch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1" name="Flowchart: Delay 10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2" name="Picture 9" descr="asc_logo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2" descr="7th Signal Patch with transparent background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949942" y="374549"/>
            <a:ext cx="813058" cy="10224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Recent Attacks 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957" y="2844800"/>
            <a:ext cx="440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192" y="1241213"/>
            <a:ext cx="88756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2014:  Anthem / Unknown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Theft 80 mil medical records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2015:  China / U.S - OPM - Theft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Outsourced Domain Administration Support to Foreigners: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Administrators from: China and Argentina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Both had ROOT Privileges.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HACKING REQUIRED!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Encryption Would NOT have helped!</a:t>
            </a:r>
          </a:p>
          <a:p>
            <a:pPr lvl="4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9539" y="1181101"/>
            <a:ext cx="4044462" cy="242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2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Economic Impact 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541" y="1278279"/>
            <a:ext cx="69485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Cost of Cyber-Crime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Lost profits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Minimal public spending due to lost trust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Destruction of the Financial System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282" y="3988032"/>
            <a:ext cx="7800780" cy="286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88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Cyber-Law 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986" y="1487434"/>
            <a:ext cx="75657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Domestic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Law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Laws of 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Rules of Engagement - Kinetic / Electronic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5754" y="1719560"/>
            <a:ext cx="3330987" cy="19732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282" y="4654062"/>
            <a:ext cx="7812503" cy="219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48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Take Away 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401" y="1326813"/>
            <a:ext cx="78175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cyber education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budgets and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vigilance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282" y="3719294"/>
            <a:ext cx="7784682" cy="313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85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00" y="0"/>
            <a:ext cx="89535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28" y="5718629"/>
            <a:ext cx="9067800" cy="1139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215683" cy="7058135"/>
          </a:xfrm>
          <a:prstGeom prst="rect">
            <a:avLst/>
          </a:prstGeom>
        </p:spPr>
      </p:pic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0" y="2010643"/>
            <a:ext cx="9144000" cy="14900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67"/>
          <p:cNvGrpSpPr/>
          <p:nvPr/>
        </p:nvGrpSpPr>
        <p:grpSpPr>
          <a:xfrm>
            <a:off x="188687" y="202054"/>
            <a:ext cx="1424213" cy="1309246"/>
            <a:chOff x="-308220" y="0"/>
            <a:chExt cx="1310169" cy="1206740"/>
          </a:xfrm>
        </p:grpSpPr>
        <p:pic>
          <p:nvPicPr>
            <p:cNvPr id="9" name="Picture 8" descr="ARCYBER Patch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1" name="Flowchart: Delay 10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2" name="Picture 9" descr="asc_logo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2" descr="7th Signal Patch with transparent background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949942" y="374549"/>
            <a:ext cx="813058" cy="102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94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Agenda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401" y="1440526"/>
            <a:ext cx="83707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BLUF  - Bottom Line Up Front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Cyber-Warfare - 5Ws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Cyber-Threats and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Impact and Cyber-Law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BLUF</a:t>
            </a:r>
          </a:p>
          <a:p>
            <a:pPr algn="ctr"/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(Bottom Line Up Front) 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390" y="1518655"/>
            <a:ext cx="83383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Significantly increased over the last decade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scale, sophistication, and severity of impact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Thousands of attacks daily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~240 New forms of Malware released each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ay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minimal cost and effort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Malicious Tools easily found on the “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DarkNet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 at minimal cost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 impose a tremendous amount damage and confusion on a global scale.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Reliant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technology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even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minor attacks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catastrophic and debilitating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0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What is Cyber-Warfare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344" y="1421728"/>
            <a:ext cx="82273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Dimension of War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Probing or penetration attack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 an individual computer or a computer network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Internet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Exploit weakness, steal information, or conduct sabotage.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5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Who is the Enemy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344" y="1421728"/>
            <a:ext cx="82273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Hacker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Hacktivist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Criminal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Corrupt Businesses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errorists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Foreign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Military 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78214" y="1181101"/>
            <a:ext cx="4665785" cy="453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602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Types of Threat 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233" y="1194321"/>
            <a:ext cx="781756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External:  Most Likely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Insider Threats:  (Difficult to Identify)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Malicious / Intentional / Unintentional / Consequential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1575" y="1698657"/>
            <a:ext cx="6800849" cy="22845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1575" y="4712676"/>
            <a:ext cx="6800850" cy="21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78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Types of Attack 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401" y="1472526"/>
            <a:ext cx="781756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Point of Sale Attacks:			28.5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Crimeware:				18.8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Computer Espionage:		18.0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Privilege Misuse:			10.6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Web Applications:			  9.4%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Miscellaneous:				14.7%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077" y="6551356"/>
            <a:ext cx="48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 Verizon Data Breach Investigations Report (DBIR) 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7421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Cyber-Targets 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190" y="1504284"/>
            <a:ext cx="845401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Medical / Healthcare -                     129 / 100 Mil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Military -                      27 / 47 Mil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Education / Research -                  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/ 724K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Banking / Financial -                          39 / 408K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Small, Medium,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arge Business -    154 / 121K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/ Utilities -                               79 /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8214" y="1155763"/>
            <a:ext cx="4665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   # Breaches  /  # Records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8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echnology-cyber_002479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181101"/>
          </a:xfrm>
          <a:prstGeom prst="rect">
            <a:avLst/>
          </a:prstGeom>
        </p:spPr>
      </p:pic>
      <p:pic>
        <p:nvPicPr>
          <p:cNvPr id="9" name="Picture 8" descr="7th Signal Patch with transparent backgroun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06354" y="97849"/>
            <a:ext cx="694771" cy="873701"/>
          </a:xfrm>
          <a:prstGeom prst="rect">
            <a:avLst/>
          </a:prstGeom>
        </p:spPr>
      </p:pic>
      <p:grpSp>
        <p:nvGrpSpPr>
          <p:cNvPr id="2" name="Group 67"/>
          <p:cNvGrpSpPr/>
          <p:nvPr/>
        </p:nvGrpSpPr>
        <p:grpSpPr>
          <a:xfrm>
            <a:off x="125509" y="42380"/>
            <a:ext cx="1017491" cy="948220"/>
            <a:chOff x="-308220" y="0"/>
            <a:chExt cx="1310169" cy="1206740"/>
          </a:xfrm>
        </p:grpSpPr>
        <p:pic>
          <p:nvPicPr>
            <p:cNvPr id="11" name="Picture 10" descr="ARCYBER Patch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-308220" y="0"/>
              <a:ext cx="939272" cy="962521"/>
            </a:xfrm>
            <a:prstGeom prst="rect">
              <a:avLst/>
            </a:prstGeom>
          </p:spPr>
        </p:pic>
        <p:grpSp>
          <p:nvGrpSpPr>
            <p:cNvPr id="3" name="Group 22"/>
            <p:cNvGrpSpPr/>
            <p:nvPr/>
          </p:nvGrpSpPr>
          <p:grpSpPr>
            <a:xfrm>
              <a:off x="341903" y="318940"/>
              <a:ext cx="660046" cy="887800"/>
              <a:chOff x="341903" y="318940"/>
              <a:chExt cx="660046" cy="887800"/>
            </a:xfrm>
          </p:grpSpPr>
          <p:sp>
            <p:nvSpPr>
              <p:cNvPr id="13" name="Flowchart: Delay 12"/>
              <p:cNvSpPr/>
              <p:nvPr/>
            </p:nvSpPr>
            <p:spPr bwMode="auto">
              <a:xfrm rot="5400000">
                <a:off x="291830" y="447473"/>
                <a:ext cx="768485" cy="583660"/>
              </a:xfrm>
              <a:prstGeom prst="flowChartDelay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F3300"/>
                  </a:buClr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4" name="Picture 9" descr="asc_logo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03" y="318940"/>
                <a:ext cx="660046" cy="88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" name="Rectangle 17"/>
          <p:cNvSpPr/>
          <p:nvPr/>
        </p:nvSpPr>
        <p:spPr>
          <a:xfrm>
            <a:off x="0" y="67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Previous Attacks 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957" y="2844800"/>
            <a:ext cx="440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3282" y="1181101"/>
            <a:ext cx="823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2007:  Russia / Estonia - DDOS - Sabotage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957" y="1686083"/>
            <a:ext cx="6928873" cy="18343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956" y="4372849"/>
            <a:ext cx="7306063" cy="25150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3144" y="3480297"/>
            <a:ext cx="83378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2010:  U.S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/ Iran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Stuxnet Worm- Sabotage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2013: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Iran / U.S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Natanz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Retaliation - Theft / Fraud </a:t>
            </a:r>
          </a:p>
        </p:txBody>
      </p:sp>
    </p:spTree>
    <p:extLst>
      <p:ext uri="{BB962C8B-B14F-4D97-AF65-F5344CB8AC3E}">
        <p14:creationId xmlns:p14="http://schemas.microsoft.com/office/powerpoint/2010/main" xmlns="" val="19285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7842</TotalTime>
  <Words>418</Words>
  <Application>Microsoft Office PowerPoint</Application>
  <PresentationFormat>On-screen Show (4:3)</PresentationFormat>
  <Paragraphs>153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Cyber-Warfare:                     The Future is Now!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Questions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derrick.richardson</dc:creator>
  <cp:lastModifiedBy>Ty</cp:lastModifiedBy>
  <cp:revision>325</cp:revision>
  <dcterms:created xsi:type="dcterms:W3CDTF">2013-05-07T19:52:07Z</dcterms:created>
  <dcterms:modified xsi:type="dcterms:W3CDTF">2015-07-06T20:49:45Z</dcterms:modified>
</cp:coreProperties>
</file>